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64" r:id="rId3"/>
    <p:sldId id="265" r:id="rId4"/>
    <p:sldId id="266" r:id="rId5"/>
    <p:sldId id="269" r:id="rId6"/>
    <p:sldId id="272" r:id="rId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FF"/>
    <a:srgbClr val="66FFFF"/>
    <a:srgbClr val="00FFFF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925" autoAdjust="0"/>
  </p:normalViewPr>
  <p:slideViewPr>
    <p:cSldViewPr snapToGrid="0">
      <p:cViewPr varScale="1">
        <p:scale>
          <a:sx n="99" d="100"/>
          <a:sy n="99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96E47-B92B-4F0D-A619-DCAA118EECF1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C87B8-815F-40FF-ADE2-C7E8841C9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8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38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23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124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095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87B8-815F-40FF-ADE2-C7E8841C9E3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20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54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6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28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75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6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76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53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40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73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7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10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C7ED2-F046-434A-938A-10F293448549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82BA4-10B0-46A0-A2F5-2ABEC7194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89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08462" y="1694720"/>
            <a:ext cx="4068737" cy="154767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раждане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32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9149" y="3795677"/>
            <a:ext cx="4289338" cy="160318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 до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дающего право на страховую пенсию по старости, в том числе назначаемую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607158" y="3847662"/>
            <a:ext cx="4294094" cy="1603180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лет до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дающего право на страховую пенсию по старости, в том числе назначаемую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311206" y="1584620"/>
            <a:ext cx="3665879" cy="1767870"/>
          </a:xfrm>
          <a:prstGeom prst="down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</a:t>
            </a: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8139953" y="1584620"/>
            <a:ext cx="3622950" cy="1767871"/>
          </a:xfrm>
          <a:prstGeom prst="downArrow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2019 ГОДА:</a:t>
            </a:r>
          </a:p>
          <a:p>
            <a:pPr algn="ctr"/>
            <a:endParaRPr lang="ru-RU" sz="1400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691" y="4053551"/>
            <a:ext cx="2009529" cy="134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847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12839" y="1762287"/>
            <a:ext cx="8148918" cy="136639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ГАРАНТИИ СОЦИАЛЬНОЙ ПОДДЕРЖКИ </a:t>
            </a:r>
          </a:p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ПРЕДПЕНСИОННОГО ВОЗРАСТА</a:t>
            </a:r>
            <a:endParaRPr lang="ru-RU" sz="2800" u="sng" dirty="0">
              <a:solidFill>
                <a:srgbClr val="FF0000"/>
              </a:solidFill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084" y="1788317"/>
            <a:ext cx="1678446" cy="1340365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7" y="1762286"/>
            <a:ext cx="1685365" cy="1366396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131931" y="3500956"/>
            <a:ext cx="3140478" cy="250657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ВЫПЛАТЫ ПОСОБИЯ ПО БЕЗРАБОТИЦЕ: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18 месяцев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недели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каждый год работы, превышающий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 25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20 лет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мужчин и женщин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соответственно)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не более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месяцев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месяцев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04172" y="4359337"/>
            <a:ext cx="5618827" cy="1945210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26 </a:t>
            </a:r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недель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75 %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месяца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заработка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заработка. </a:t>
            </a:r>
          </a:p>
          <a:p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выше максимальной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минимальной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пособия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увеличенных на размер районного коэффициента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525175" y="3343835"/>
            <a:ext cx="8442077" cy="800350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БЕЗРАБОТИЦЕ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 </a:t>
            </a:r>
          </a:p>
          <a:p>
            <a:pPr algn="ctr"/>
            <a:endParaRPr lang="ru-RU" sz="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проработавшим в течение 12 месяцев перед началом безработицы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357831" y="4470302"/>
            <a:ext cx="2688781" cy="1198978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</a:t>
            </a:r>
            <a:r>
              <a:rPr lang="ru-RU" sz="1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недель</a:t>
            </a:r>
            <a:endParaRPr lang="ru-RU" sz="1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минимальной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пособия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0459906" y="4158114"/>
            <a:ext cx="484632" cy="312188"/>
          </a:xfrm>
          <a:prstGeom prst="down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6171270" y="4144185"/>
            <a:ext cx="484632" cy="215152"/>
          </a:xfrm>
          <a:prstGeom prst="down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7823433" y="3132363"/>
            <a:ext cx="484632" cy="200016"/>
          </a:xfrm>
          <a:prstGeom prst="down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2159380" y="3128682"/>
            <a:ext cx="484632" cy="372273"/>
          </a:xfrm>
          <a:prstGeom prst="down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1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>
            <a:off x="177201" y="1584620"/>
            <a:ext cx="3384145" cy="1664459"/>
          </a:xfrm>
          <a:prstGeom prst="down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9033462" y="1564863"/>
            <a:ext cx="3214090" cy="1668309"/>
          </a:xfrm>
          <a:prstGeom prst="down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2019 ГОДА:</a:t>
            </a:r>
          </a:p>
          <a:p>
            <a:pPr algn="ctr"/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670315" y="1612958"/>
            <a:ext cx="5299373" cy="1639048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ВЫПЛАТЫ </a:t>
            </a:r>
          </a:p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ПО БЕЗРАБОТИЦЕ</a:t>
            </a:r>
          </a:p>
          <a:p>
            <a:pPr algn="ctr"/>
            <a:endParaRPr lang="ru-RU" sz="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проработавшим в течение 12 месяцев перед началом безработицы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10800000">
            <a:off x="3314685" y="3669019"/>
            <a:ext cx="476361" cy="725631"/>
          </a:xfrm>
          <a:prstGeom prst="right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8615663" y="3633710"/>
            <a:ext cx="460214" cy="790594"/>
          </a:xfrm>
          <a:prstGeom prst="right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7201" y="3403037"/>
            <a:ext cx="3137485" cy="119911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075877" y="3393308"/>
            <a:ext cx="3004859" cy="1218575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месяцев</a:t>
            </a:r>
            <a:endParaRPr lang="ru-RU" sz="20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86880" y="3499965"/>
            <a:ext cx="4832717" cy="1063737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26 недель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074859" y="4985557"/>
            <a:ext cx="2978227" cy="1237640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месяцев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77201" y="4658228"/>
            <a:ext cx="3154415" cy="205875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месяцев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выплаты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12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8624564" y="5243211"/>
            <a:ext cx="462703" cy="790594"/>
          </a:xfrm>
          <a:prstGeom prst="right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0800000">
            <a:off x="3329977" y="5308174"/>
            <a:ext cx="445775" cy="725631"/>
          </a:xfrm>
          <a:prstGeom prst="rightArrow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86879" y="5210587"/>
            <a:ext cx="4832717" cy="906270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26 недель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1373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>
            <a:off x="-37462" y="1584621"/>
            <a:ext cx="3407068" cy="1666207"/>
          </a:xfrm>
          <a:prstGeom prst="down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8822393" y="1584620"/>
            <a:ext cx="3295814" cy="1666208"/>
          </a:xfrm>
          <a:prstGeom prst="down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417351" y="1593362"/>
            <a:ext cx="5357297" cy="1477097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БЕЗРАБОТИЦЕ ГРАЖДАНАМ, </a:t>
            </a:r>
          </a:p>
          <a:p>
            <a:pPr algn="ctr"/>
            <a:endParaRPr lang="ru-RU" sz="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проработавшим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12 месяцев перед началом безработицы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26 недель,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НАЧИСЛЯЕТСЯ: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260" y="3872752"/>
            <a:ext cx="5673526" cy="288410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 (12-месячном) периоде выплаты: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75 %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заработка;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заработка;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 размере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заработка.</a:t>
            </a:r>
          </a:p>
          <a:p>
            <a:pPr algn="ctr"/>
            <a:endParaRPr lang="ru-RU" sz="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 максимальной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минимальной величины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по безработице, увеличенных на размер районного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</a:t>
            </a:r>
          </a:p>
          <a:p>
            <a:pPr algn="ctr"/>
            <a:endParaRPr lang="ru-RU" sz="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(12-месячном) периоде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выплаты: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минимальной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пособия по безработице, увеличенной на размер районного коэффициента.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56422" y="3876995"/>
            <a:ext cx="5861785" cy="2879866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75 %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среднемесячного заработка;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среднемесячного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заработка.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максимальной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минимальной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величины пособия по безработице, увеличенных на размер районного коэффициента.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627" y="3086718"/>
            <a:ext cx="2447575" cy="69390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-7516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кругленный прямоугольник 37"/>
          <p:cNvSpPr/>
          <p:nvPr/>
        </p:nvSpPr>
        <p:spPr>
          <a:xfrm>
            <a:off x="3603170" y="1638757"/>
            <a:ext cx="5093353" cy="173182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Приостановка выплаты пособия по безработице</a:t>
            </a:r>
            <a:endParaRPr lang="ru-RU" sz="3200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444400" y="3720206"/>
            <a:ext cx="4747600" cy="2786472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месяца</a:t>
            </a:r>
            <a:endParaRPr lang="ru-RU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случае отказа по истечении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месячного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 от участия в общественных оплачиваемых работах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5832" y="3720206"/>
            <a:ext cx="4945932" cy="2786472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3 месяцев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случае отказа по истечении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трехмесячного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периода от участия в общественных оплачиваемых работах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20" y="4162967"/>
            <a:ext cx="1835123" cy="1735336"/>
          </a:xfrm>
          <a:prstGeom prst="rect">
            <a:avLst/>
          </a:prstGeom>
        </p:spPr>
      </p:pic>
      <p:sp>
        <p:nvSpPr>
          <p:cNvPr id="29" name="Стрелка вниз 28"/>
          <p:cNvSpPr/>
          <p:nvPr/>
        </p:nvSpPr>
        <p:spPr>
          <a:xfrm>
            <a:off x="23834" y="1577103"/>
            <a:ext cx="3407068" cy="2081449"/>
          </a:xfrm>
          <a:prstGeom prst="downArrow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0" name="Стрелка вниз 29"/>
          <p:cNvSpPr/>
          <p:nvPr/>
        </p:nvSpPr>
        <p:spPr>
          <a:xfrm>
            <a:off x="8868792" y="1607930"/>
            <a:ext cx="3295814" cy="2081449"/>
          </a:xfrm>
          <a:prstGeom prst="downArrow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2019 ГОДА:</a:t>
            </a:r>
          </a:p>
          <a:p>
            <a:pPr algn="ctr"/>
            <a:endParaRPr lang="ru-RU" sz="1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7516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265019" y="2174141"/>
            <a:ext cx="6521021" cy="4149657"/>
          </a:xfrm>
          <a:prstGeom prst="roundRect">
            <a:avLst/>
          </a:prstGeom>
          <a:gradFill flip="none" rotWithShape="1">
            <a:gsLst>
              <a:gs pos="0">
                <a:srgbClr val="0033CC">
                  <a:tint val="66000"/>
                  <a:satMod val="160000"/>
                </a:srgbClr>
              </a:gs>
              <a:gs pos="50000">
                <a:srgbClr val="0033CC">
                  <a:tint val="44500"/>
                  <a:satMod val="160000"/>
                </a:srgbClr>
              </a:gs>
              <a:gs pos="100000">
                <a:srgbClr val="00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Гражданам, признанным безработными </a:t>
            </a:r>
          </a:p>
          <a:p>
            <a:pPr algn="ctr"/>
            <a:r>
              <a:rPr lang="ru-RU" sz="2800" b="1" cap="all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до 1 января 2019 года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пособие по безработице выплачивается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 порядке, сроки и размерах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установленных действующей до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1 января 2019 года редакцией Закона РФ № 1032-1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0"/>
            <a:ext cx="12192000" cy="1584619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33C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ЗАКОНЕ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АПРЕЛЯ 1991 ГОДА № 1032-1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ЗАНЯТОСТИ НАСЕЛЕНИЯ В РОССИЙСКОЙ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8" y="1965776"/>
            <a:ext cx="4084320" cy="406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2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641</Words>
  <Application>Microsoft Office PowerPoint</Application>
  <PresentationFormat>Широкоэкранный</PresentationFormat>
  <Paragraphs>108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А. Конычева</dc:creator>
  <cp:lastModifiedBy>Марина А. Конычева</cp:lastModifiedBy>
  <cp:revision>68</cp:revision>
  <cp:lastPrinted>2018-11-01T13:10:25Z</cp:lastPrinted>
  <dcterms:created xsi:type="dcterms:W3CDTF">2018-10-05T10:30:15Z</dcterms:created>
  <dcterms:modified xsi:type="dcterms:W3CDTF">2018-11-02T07:14:39Z</dcterms:modified>
</cp:coreProperties>
</file>